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0" r:id="rId4"/>
    <p:sldId id="282" r:id="rId5"/>
    <p:sldId id="258" r:id="rId6"/>
    <p:sldId id="259" r:id="rId7"/>
    <p:sldId id="264" r:id="rId8"/>
    <p:sldId id="261" r:id="rId9"/>
    <p:sldId id="262" r:id="rId10"/>
    <p:sldId id="269" r:id="rId11"/>
    <p:sldId id="263" r:id="rId12"/>
    <p:sldId id="267" r:id="rId13"/>
    <p:sldId id="270" r:id="rId14"/>
    <p:sldId id="272" r:id="rId15"/>
    <p:sldId id="271" r:id="rId16"/>
    <p:sldId id="273" r:id="rId17"/>
    <p:sldId id="277" r:id="rId18"/>
    <p:sldId id="274" r:id="rId19"/>
    <p:sldId id="278" r:id="rId20"/>
    <p:sldId id="279" r:id="rId21"/>
    <p:sldId id="281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6" autoAdjust="0"/>
    <p:restoredTop sz="94660"/>
  </p:normalViewPr>
  <p:slideViewPr>
    <p:cSldViewPr snapToGrid="0">
      <p:cViewPr varScale="1">
        <p:scale>
          <a:sx n="92" d="100"/>
          <a:sy n="92" d="100"/>
        </p:scale>
        <p:origin x="402" y="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76279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D200B3F0-A9BC-48CE-8EB6-ECE965069900}" type="datetimeFigureOut">
              <a:rPr lang="en-US" dirty="0"/>
              <a:pPr/>
              <a:t>1/16/2026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63575" y="3226820"/>
            <a:ext cx="3859795" cy="304801"/>
          </a:xfrm>
        </p:spPr>
        <p:txBody>
          <a:bodyPr anchor="b"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/>
            </a:lvl1pPr>
          </a:lstStyle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5945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2683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9FFFF-3106-4DDB-AA62-0C80862170D6}" type="datetimeFigureOut">
              <a:rPr lang="en-US" dirty="0"/>
              <a:t>1/16/2026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A38B7-AE95-4DC8-9A51-7A71F545B098}" type="datetimeFigureOut">
              <a:rPr lang="en-US" dirty="0"/>
              <a:t>1/16/2026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1" name="TextBox 10"/>
          <p:cNvSpPr txBox="1"/>
          <p:nvPr/>
        </p:nvSpPr>
        <p:spPr bwMode="gray">
          <a:xfrm>
            <a:off x="898295" y="603589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705137" y="261378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705034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86515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14393"/>
            <a:ext cx="8825659" cy="1012664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1EC2B-8188-4AC2-9F0D-8D09C51D505A}" type="datetimeFigureOut">
              <a:rPr lang="en-US" dirty="0"/>
              <a:t>1/16/2026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2404477"/>
            <a:ext cx="8825659" cy="178870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8587" y="5024967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2B75E-944F-430B-BE5F-C69FA8823C04}" type="datetimeFigureOut">
              <a:rPr lang="en-US" dirty="0"/>
              <a:t>1/16/2026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09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87261"/>
            <a:ext cx="3129168" cy="28397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10999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87261"/>
            <a:ext cx="3145380" cy="28397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1" y="2603500"/>
            <a:ext cx="315744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87261"/>
            <a:ext cx="3161029" cy="283979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E0DC7-7F53-471C-A711-B3DA6F2535F3}" type="datetimeFigureOut">
              <a:rPr lang="en-US" dirty="0"/>
              <a:t>1/16/2026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 sz="3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20744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1246"/>
            <a:ext cx="2691242" cy="158376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20745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42840"/>
            <a:ext cx="2691242" cy="155217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7"/>
            <a:ext cx="3050438" cy="92140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18992"/>
            <a:ext cx="2691242" cy="157601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09107"/>
            <a:ext cx="3054127" cy="89634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F4C9D-4618-451D-80C1-6A376BB42AB4}" type="datetimeFigureOut">
              <a:rPr lang="en-US" dirty="0"/>
              <a:t>1/16/2026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D2318-CE40-42F6-962A-4C6D6CF697DB}" type="datetimeFigureOut">
              <a:rPr lang="en-US" dirty="0"/>
              <a:t>1/16/2026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97430"/>
            <a:ext cx="1409965" cy="4729626"/>
          </a:xfrm>
        </p:spPr>
        <p:txBody>
          <a:bodyPr vert="eaVert" anchor="b" anchorCtr="0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97429"/>
            <a:ext cx="6247546" cy="472962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76AC1-EB7F-4BEF-90D9-5764B50DAF8A}" type="datetimeFigureOut">
              <a:rPr lang="en-US" dirty="0"/>
              <a:t>1/16/2026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0712A-F861-4AB0-A754-4F5A2033CD4B}" type="datetimeFigureOut">
              <a:rPr lang="en-US" dirty="0"/>
              <a:t>1/16/2026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4"/>
            <a:ext cx="4351023" cy="2283823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507B7-F2DC-4B2C-B14D-58A9766807A2}" type="datetimeFigureOut">
              <a:rPr lang="en-US" dirty="0"/>
              <a:t>1/16/2026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1368" y="2603500"/>
            <a:ext cx="4828744" cy="3416301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1" y="2603500"/>
            <a:ext cx="4825159" cy="3377705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A483D-5CB4-4842-8F2F-05D5276ACF63}" type="datetimeFigureOut">
              <a:rPr lang="en-US" dirty="0"/>
              <a:t>1/16/2026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36063"/>
            <a:ext cx="48251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212326"/>
            <a:ext cx="4825158" cy="2807476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1" y="2603499"/>
            <a:ext cx="4825160" cy="60882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212327"/>
            <a:ext cx="4825159" cy="2807474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CE32E-9DC0-47C8-A657-48F5C3E4A10B}" type="datetimeFigureOut">
              <a:rPr lang="en-US" dirty="0"/>
              <a:t>1/16/2026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F5C0D-8C3A-4771-A43D-83937FC700D4}" type="datetimeFigureOut">
              <a:rPr lang="en-US" dirty="0"/>
              <a:t>1/16/2026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3D2D6-FCC2-425A-A4A7-8058E8C01CB1}" type="datetimeFigureOut">
              <a:rPr lang="en-US" dirty="0"/>
              <a:t>1/16/2026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F2683-E6E7-4CC3-9EEE-7854DD4F3545}" type="datetimeFigureOut">
              <a:rPr lang="en-US" dirty="0"/>
              <a:t>1/16/2026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2" y="1143000"/>
            <a:ext cx="3227192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20F81-B39D-4CBB-8BF3-5D6E395D0F72}" type="datetimeFigureOut">
              <a:rPr lang="en-US" dirty="0"/>
              <a:t>1/16/2026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Oval 4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Oval 3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Oval 3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9" name="Oval 48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9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407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564B320A-89BA-47B2-A525-92E8D10B06E4}" type="datetimeFigureOut">
              <a:rPr lang="en-US" dirty="0"/>
              <a:t>1/16/2026</a:t>
            </a:fld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9EDE539A-F81E-4AA7-A19E-F8802D3AD7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6286" y="2011592"/>
            <a:ext cx="8825658" cy="2677648"/>
          </a:xfrm>
        </p:spPr>
        <p:txBody>
          <a:bodyPr/>
          <a:lstStyle/>
          <a:p>
            <a:r>
              <a:rPr lang="es-ES" dirty="0"/>
              <a:t>El Bufé español </a:t>
            </a:r>
            <a:br>
              <a:rPr lang="es-ES" dirty="0"/>
            </a:br>
            <a:r>
              <a:rPr lang="es-ES" dirty="0"/>
              <a:t>del 13 de enero de 2026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xmlns="" id="{2956BB84-68A8-44D9-8791-ECD354DD71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2109" y="5032304"/>
            <a:ext cx="10612582" cy="861420"/>
          </a:xfrm>
        </p:spPr>
        <p:txBody>
          <a:bodyPr>
            <a:noAutofit/>
          </a:bodyPr>
          <a:lstStyle/>
          <a:p>
            <a:r>
              <a:rPr lang="es-ES" sz="2400" b="1" dirty="0"/>
              <a:t>Le BUFFET ESPAGNOL DU 13 JANVIER </a:t>
            </a:r>
            <a:r>
              <a:rPr lang="es-ES" sz="2400" b="1" dirty="0" err="1"/>
              <a:t>au</a:t>
            </a:r>
            <a:r>
              <a:rPr lang="es-ES" sz="2400" b="1" dirty="0"/>
              <a:t> </a:t>
            </a:r>
            <a:r>
              <a:rPr lang="es-ES" sz="2400" b="1" dirty="0" err="1"/>
              <a:t>Collège</a:t>
            </a:r>
            <a:r>
              <a:rPr lang="es-ES" sz="2400" b="1" dirty="0"/>
              <a:t> Lucie </a:t>
            </a:r>
            <a:r>
              <a:rPr lang="es-ES" sz="2400" b="1" dirty="0" err="1"/>
              <a:t>Aubrac</a:t>
            </a:r>
            <a:r>
              <a:rPr lang="es-ES" sz="2400" b="1" dirty="0"/>
              <a:t> (63)</a:t>
            </a:r>
          </a:p>
          <a:p>
            <a:r>
              <a:rPr lang="es-ES" sz="2400" b="1" dirty="0" err="1"/>
              <a:t>Projet</a:t>
            </a:r>
            <a:r>
              <a:rPr lang="es-ES" sz="2400" b="1" dirty="0"/>
              <a:t> COLLABORATIF - 4ème LCE et 3ème SEGPA -  </a:t>
            </a:r>
          </a:p>
        </p:txBody>
      </p:sp>
      <p:pic>
        <p:nvPicPr>
          <p:cNvPr id="4098" name="Picture 2" descr="Un assortiment de tapas espagnoles avec le poisson, saucisses, fromage et  légumes. Fond sombre, d''une télévision Photo Stock - Alamy">
            <a:extLst>
              <a:ext uri="{FF2B5EF4-FFF2-40B4-BE49-F238E27FC236}">
                <a16:creationId xmlns:a16="http://schemas.microsoft.com/office/drawing/2014/main" xmlns="" id="{1CD5117B-B670-4A8F-B159-853E979059B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887"/>
          <a:stretch/>
        </p:blipFill>
        <p:spPr bwMode="auto">
          <a:xfrm>
            <a:off x="7133869" y="855452"/>
            <a:ext cx="4100261" cy="2677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Picture 14" descr="Espagne Icône Drapeau PNG transparents - StickPNG">
            <a:extLst>
              <a:ext uri="{FF2B5EF4-FFF2-40B4-BE49-F238E27FC236}">
                <a16:creationId xmlns:a16="http://schemas.microsoft.com/office/drawing/2014/main" xmlns="" id="{B136AD44-2526-4A3C-BBAA-E4E8417F88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615" y="731005"/>
            <a:ext cx="2466975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82675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D5144213-C69A-494F-9EA9-AFB743521A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5" y="947920"/>
            <a:ext cx="4763708" cy="728480"/>
          </a:xfrm>
        </p:spPr>
        <p:txBody>
          <a:bodyPr/>
          <a:lstStyle/>
          <a:p>
            <a:r>
              <a:rPr lang="fr-FR" dirty="0"/>
              <a:t>Salade andalouse</a:t>
            </a:r>
            <a:endParaRPr lang="es-ES" dirty="0"/>
          </a:p>
        </p:txBody>
      </p:sp>
      <p:pic>
        <p:nvPicPr>
          <p:cNvPr id="4" name="Espace réservé du contenu 4">
            <a:extLst>
              <a:ext uri="{FF2B5EF4-FFF2-40B4-BE49-F238E27FC236}">
                <a16:creationId xmlns:a16="http://schemas.microsoft.com/office/drawing/2014/main" xmlns="" id="{A76F8616-4C9C-4BAF-9831-AA544E6F41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9380" y="772448"/>
            <a:ext cx="4527665" cy="58004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63909E37-651E-4C05-A756-26C457C58D86}"/>
              </a:ext>
            </a:extLst>
          </p:cNvPr>
          <p:cNvSpPr/>
          <p:nvPr/>
        </p:nvSpPr>
        <p:spPr>
          <a:xfrm>
            <a:off x="1318952" y="3549181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b="1" dirty="0"/>
              <a:t>Salade andalouse terminée</a:t>
            </a:r>
          </a:p>
          <a:p>
            <a:r>
              <a:rPr lang="fr-FR" dirty="0"/>
              <a:t/>
            </a:r>
            <a:br>
              <a:rPr lang="fr-FR" dirty="0"/>
            </a:br>
            <a:r>
              <a:rPr lang="fr-FR" dirty="0"/>
              <a:t>Un plat coloré, frais et savoureux.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769228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A6D9ACED-3FB9-4B9B-80C0-7173246633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Brigade Pan con tomate</a:t>
            </a:r>
            <a:endParaRPr lang="es-ES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xmlns="" id="{F937CA22-1999-4B9D-9994-0EBB76AF4E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227" y="1801091"/>
            <a:ext cx="3401984" cy="45359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xmlns="" id="{BDD9E389-B92D-443C-A934-CC2B755B0A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66458" y="2532611"/>
            <a:ext cx="2859578" cy="3491576"/>
          </a:xfrm>
        </p:spPr>
        <p:txBody>
          <a:bodyPr/>
          <a:lstStyle/>
          <a:p>
            <a:pPr marL="0" indent="0">
              <a:buNone/>
            </a:pPr>
            <a:r>
              <a:rPr lang="fr-FR" b="1" dirty="0"/>
              <a:t>Préparation du pan con tomate</a:t>
            </a:r>
          </a:p>
          <a:p>
            <a:pPr marL="0" indent="0">
              <a:buNone/>
            </a:pPr>
            <a:r>
              <a:rPr lang="fr-FR" dirty="0"/>
              <a:t/>
            </a:r>
            <a:br>
              <a:rPr lang="fr-FR" dirty="0"/>
            </a:br>
            <a:r>
              <a:rPr lang="fr-FR" dirty="0"/>
              <a:t>Professionnalisation en action et gestes techniques.</a:t>
            </a:r>
            <a:endParaRPr lang="es-ES" dirty="0"/>
          </a:p>
        </p:txBody>
      </p:sp>
      <p:pic>
        <p:nvPicPr>
          <p:cNvPr id="8" name="Espace réservé du contenu 4">
            <a:extLst>
              <a:ext uri="{FF2B5EF4-FFF2-40B4-BE49-F238E27FC236}">
                <a16:creationId xmlns:a16="http://schemas.microsoft.com/office/drawing/2014/main" xmlns="" id="{640A35B5-419D-4D20-BEB2-CCC1D996F7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09642" y="1381528"/>
            <a:ext cx="3514594" cy="4686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66145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25835C42-28FE-4DBF-BB4F-0B964F3B46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Cuisson</a:t>
            </a:r>
            <a:r>
              <a:rPr lang="es-ES" dirty="0"/>
              <a:t> de la cebolla </a:t>
            </a:r>
            <a:br>
              <a:rPr lang="es-ES" dirty="0"/>
            </a:br>
            <a:r>
              <a:rPr lang="es-ES" dirty="0"/>
              <a:t>(</a:t>
            </a:r>
            <a:r>
              <a:rPr lang="es-ES" dirty="0" err="1"/>
              <a:t>oignon</a:t>
            </a:r>
            <a:r>
              <a:rPr lang="es-ES" dirty="0"/>
              <a:t>) </a:t>
            </a:r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xmlns="" id="{858E5FC0-9865-489F-BC61-46C411137EF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90330" y="947920"/>
            <a:ext cx="3949714" cy="53253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BCF65C6E-6A39-4795-97D6-A4D9084469BA}"/>
              </a:ext>
            </a:extLst>
          </p:cNvPr>
          <p:cNvSpPr/>
          <p:nvPr/>
        </p:nvSpPr>
        <p:spPr>
          <a:xfrm>
            <a:off x="924642" y="2967335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b="1" dirty="0"/>
              <a:t>Cuisson de la </a:t>
            </a:r>
            <a:r>
              <a:rPr lang="fr-FR" b="1" dirty="0" err="1"/>
              <a:t>cebolla</a:t>
            </a:r>
            <a:endParaRPr lang="fr-FR" b="1" dirty="0"/>
          </a:p>
          <a:p>
            <a:r>
              <a:rPr lang="fr-FR" dirty="0"/>
              <a:t/>
            </a:r>
            <a:br>
              <a:rPr lang="fr-FR" dirty="0"/>
            </a:br>
            <a:r>
              <a:rPr lang="fr-FR" dirty="0"/>
              <a:t>L’huile d’olive généreuse, secret de la cuisine espagnole.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095875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35C1D945-A326-4753-B72B-9EE71E567B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La Tortilla es la </a:t>
            </a:r>
            <a:r>
              <a:rPr lang="fr-FR" dirty="0" err="1"/>
              <a:t>reina</a:t>
            </a:r>
            <a:r>
              <a:rPr lang="fr-FR" dirty="0"/>
              <a:t> </a:t>
            </a:r>
            <a:endParaRPr lang="es-ES" dirty="0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xmlns="" id="{31D98D02-C30D-42F9-BC0B-B3123FED034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06800" y="1888605"/>
            <a:ext cx="3242786" cy="43237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E8AAE05A-256F-447C-AD20-FF7A0DE58C39}"/>
              </a:ext>
            </a:extLst>
          </p:cNvPr>
          <p:cNvSpPr/>
          <p:nvPr/>
        </p:nvSpPr>
        <p:spPr>
          <a:xfrm>
            <a:off x="5248102" y="2983915"/>
            <a:ext cx="401781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/>
              <a:t>Tortilla de papas</a:t>
            </a:r>
          </a:p>
          <a:p>
            <a:r>
              <a:rPr lang="fr-FR" dirty="0"/>
              <a:t/>
            </a:r>
            <a:br>
              <a:rPr lang="fr-FR" dirty="0"/>
            </a:br>
            <a:r>
              <a:rPr lang="fr-FR" dirty="0"/>
              <a:t>Le plat phare du buffet espagnol.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422232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6E34D455-AE91-4DDA-8482-69AD0A691B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1826" y="659745"/>
            <a:ext cx="8761413" cy="728480"/>
          </a:xfrm>
        </p:spPr>
        <p:txBody>
          <a:bodyPr/>
          <a:lstStyle/>
          <a:p>
            <a:r>
              <a:rPr lang="es-ES" dirty="0" err="1"/>
              <a:t>Convoi</a:t>
            </a:r>
            <a:r>
              <a:rPr lang="es-ES" dirty="0"/>
              <a:t> </a:t>
            </a:r>
            <a:r>
              <a:rPr lang="es-ES" dirty="0" err="1"/>
              <a:t>exceptionnel</a:t>
            </a:r>
            <a:r>
              <a:rPr lang="es-ES" dirty="0"/>
              <a:t> !!</a:t>
            </a:r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xmlns="" id="{DA117597-F352-4107-A953-66B63E20A70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11589"/>
          <a:stretch/>
        </p:blipFill>
        <p:spPr>
          <a:xfrm>
            <a:off x="892234" y="1656735"/>
            <a:ext cx="3852646" cy="45415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80FABBDD-5E4E-4C29-80F4-F045D64726F5}"/>
              </a:ext>
            </a:extLst>
          </p:cNvPr>
          <p:cNvSpPr/>
          <p:nvPr/>
        </p:nvSpPr>
        <p:spPr>
          <a:xfrm>
            <a:off x="5741323" y="2861995"/>
            <a:ext cx="45830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/>
              <a:t>En route vers la salle</a:t>
            </a:r>
          </a:p>
          <a:p>
            <a:r>
              <a:rPr lang="fr-FR" dirty="0"/>
              <a:t/>
            </a:r>
            <a:br>
              <a:rPr lang="fr-FR" dirty="0"/>
            </a:br>
            <a:r>
              <a:rPr lang="fr-FR" dirty="0"/>
              <a:t>Déplacement du buffet sur matériel professionnel.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55793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EC35FE3F-5E69-407E-80EB-C1AA0383BD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Organisation du buffet</a:t>
            </a:r>
            <a:endParaRPr lang="es-ES" dirty="0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xmlns="" id="{5A9D818C-E29B-4A9B-8EBF-45AAA231A0F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22225" y="1112750"/>
            <a:ext cx="3948781" cy="52650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CDEF50B2-CDB0-4B3B-A79C-6718298617E8}"/>
              </a:ext>
            </a:extLst>
          </p:cNvPr>
          <p:cNvSpPr/>
          <p:nvPr/>
        </p:nvSpPr>
        <p:spPr>
          <a:xfrm>
            <a:off x="1520994" y="3098939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b="1" dirty="0"/>
              <a:t>Le buffet prend forme</a:t>
            </a:r>
          </a:p>
          <a:p>
            <a:r>
              <a:rPr lang="fr-FR" dirty="0"/>
              <a:t/>
            </a:r>
            <a:br>
              <a:rPr lang="fr-FR" dirty="0"/>
            </a:br>
            <a:r>
              <a:rPr lang="fr-FR" dirty="0"/>
              <a:t>Mise en place stratégique 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028495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B87FF8F3-9A9F-4071-BE8B-CB9EBD38E0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Dressage final</a:t>
            </a:r>
            <a:endParaRPr lang="es-ES" dirty="0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xmlns="" id="{B892886A-76D1-4224-AC74-328173887BD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38604" y="892501"/>
            <a:ext cx="4018901" cy="53585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Rectangle 1">
            <a:extLst>
              <a:ext uri="{FF2B5EF4-FFF2-40B4-BE49-F238E27FC236}">
                <a16:creationId xmlns:a16="http://schemas.microsoft.com/office/drawing/2014/main" xmlns="" id="{C6A5B04F-05BE-4F6C-955F-FCBA47C70F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4896" y="2737958"/>
            <a:ext cx="6007330" cy="129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Un moment de convivialité</a:t>
            </a:r>
            <a:r>
              <a:rPr kumimoji="0" lang="fr-FR" altLang="fr-FR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fr-FR" altLang="fr-FR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r>
              <a:rPr kumimoji="0" lang="fr-FR" altLang="fr-FR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Partage, bonne humeur et fierté du travail accompli.</a:t>
            </a: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xmlns="" id="{8B6CC615-DDB7-4111-A720-B6668F6833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9487" y="4384218"/>
            <a:ext cx="5878148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Un buffet garni et réussi</a:t>
            </a:r>
            <a:r>
              <a:rPr kumimoji="0" lang="fr-FR" altLang="fr-FR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fr-FR" altLang="fr-FR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r>
              <a:rPr kumimoji="0" lang="fr-FR" altLang="fr-FR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Variété, couleurs et authenticité des plats.</a:t>
            </a:r>
          </a:p>
        </p:txBody>
      </p:sp>
    </p:spTree>
    <p:extLst>
      <p:ext uri="{BB962C8B-B14F-4D97-AF65-F5344CB8AC3E}">
        <p14:creationId xmlns:p14="http://schemas.microsoft.com/office/powerpoint/2010/main" val="15964639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F3FA4CFA-7EAA-46E7-8947-547F1D337B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Sangria sans alcool</a:t>
            </a:r>
            <a:endParaRPr lang="es-ES" dirty="0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xmlns="" id="{FF0CC5F0-21EB-4E3A-972D-E8390836E93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24908" y="1812463"/>
            <a:ext cx="3608546" cy="48113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84D0401C-A062-461C-B599-B34831FD90CC}"/>
              </a:ext>
            </a:extLst>
          </p:cNvPr>
          <p:cNvSpPr/>
          <p:nvPr/>
        </p:nvSpPr>
        <p:spPr>
          <a:xfrm>
            <a:off x="5181600" y="2967335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b="1" dirty="0"/>
              <a:t>Sangria sans alcool</a:t>
            </a:r>
          </a:p>
          <a:p>
            <a:r>
              <a:rPr lang="fr-FR" dirty="0"/>
              <a:t/>
            </a:r>
            <a:br>
              <a:rPr lang="fr-FR" dirty="0"/>
            </a:br>
            <a:r>
              <a:rPr lang="fr-FR" dirty="0"/>
              <a:t>Une boisson fraîche pour accompagner les saveurs espagnoles.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815442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8F0A7F77-3773-47DD-B940-ED73BA6CF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809" y="2261331"/>
            <a:ext cx="8761413" cy="728480"/>
          </a:xfrm>
        </p:spPr>
        <p:txBody>
          <a:bodyPr/>
          <a:lstStyle/>
          <a:p>
            <a:r>
              <a:rPr lang="fr-FR" dirty="0">
                <a:solidFill>
                  <a:srgbClr val="FF0000"/>
                </a:solidFill>
              </a:rPr>
              <a:t>Dégustation</a:t>
            </a:r>
            <a:endParaRPr lang="es-ES" dirty="0">
              <a:solidFill>
                <a:srgbClr val="FF0000"/>
              </a:solidFill>
            </a:endParaRPr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xmlns="" id="{BDB3D1F4-0216-457B-AACF-72143C81521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594764" y="713739"/>
            <a:ext cx="4456705" cy="59422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5BCC6249-D13D-4AC3-8934-D7BD40CEFA15}"/>
              </a:ext>
            </a:extLst>
          </p:cNvPr>
          <p:cNvSpPr/>
          <p:nvPr/>
        </p:nvSpPr>
        <p:spPr>
          <a:xfrm>
            <a:off x="1573876" y="3531990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b="1" dirty="0"/>
              <a:t>Les agents dégustent les tapas</a:t>
            </a:r>
          </a:p>
          <a:p>
            <a:r>
              <a:rPr lang="fr-FR" dirty="0"/>
              <a:t/>
            </a:r>
            <a:br>
              <a:rPr lang="fr-FR" dirty="0"/>
            </a:br>
            <a:r>
              <a:rPr lang="fr-FR" dirty="0"/>
              <a:t>Un moment très apprécié et festif.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17441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56D940B2-40C3-4AD2-93B7-BFE3631A17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Toutes</a:t>
            </a:r>
            <a:r>
              <a:rPr lang="es-ES" dirty="0"/>
              <a:t> les </a:t>
            </a:r>
            <a:r>
              <a:rPr lang="es-ES" dirty="0" err="1"/>
              <a:t>bonnes</a:t>
            </a:r>
            <a:r>
              <a:rPr lang="es-ES" dirty="0"/>
              <a:t> </a:t>
            </a:r>
            <a:r>
              <a:rPr lang="es-ES" dirty="0" err="1"/>
              <a:t>choses</a:t>
            </a:r>
            <a:r>
              <a:rPr lang="es-ES" dirty="0"/>
              <a:t> </a:t>
            </a:r>
            <a:r>
              <a:rPr lang="es-ES" dirty="0" err="1"/>
              <a:t>ont</a:t>
            </a:r>
            <a:r>
              <a:rPr lang="es-ES" dirty="0"/>
              <a:t> une fin </a:t>
            </a:r>
            <a:br>
              <a:rPr lang="es-ES" dirty="0"/>
            </a:br>
            <a:r>
              <a:rPr lang="es-ES" dirty="0" err="1"/>
              <a:t>Mission</a:t>
            </a:r>
            <a:r>
              <a:rPr lang="es-ES" dirty="0"/>
              <a:t> </a:t>
            </a:r>
            <a:r>
              <a:rPr lang="es-ES" dirty="0" err="1"/>
              <a:t>accomplie</a:t>
            </a:r>
            <a:r>
              <a:rPr lang="es-ES" dirty="0"/>
              <a:t> </a:t>
            </a:r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xmlns="" id="{40DDE7E4-FFA2-4E99-ABE9-421B5E2F2FA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8610" y="2104735"/>
            <a:ext cx="3109783" cy="41463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61E160B4-9484-4AA9-BEAA-66DBFB6E9EAE}"/>
              </a:ext>
            </a:extLst>
          </p:cNvPr>
          <p:cNvSpPr/>
          <p:nvPr/>
        </p:nvSpPr>
        <p:spPr>
          <a:xfrm>
            <a:off x="5087390" y="3105834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b="1" dirty="0"/>
              <a:t>Remise en ordre de la cuisine et de la salle</a:t>
            </a:r>
          </a:p>
          <a:p>
            <a:r>
              <a:rPr lang="fr-FR" dirty="0"/>
              <a:t/>
            </a:r>
            <a:br>
              <a:rPr lang="fr-FR" dirty="0"/>
            </a:br>
            <a:r>
              <a:rPr lang="fr-FR" dirty="0"/>
              <a:t>Parce que cuisiner, c’est aussi ranger.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1299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8C8E679E-A823-4EDF-AEA2-F9C2D6B890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/>
              <a:t>Objectifs du projet :</a:t>
            </a:r>
            <a:r>
              <a:rPr lang="fr-FR" dirty="0"/>
              <a:t/>
            </a:r>
            <a:br>
              <a:rPr lang="fr-FR" dirty="0"/>
            </a:br>
            <a:endParaRPr lang="es-ES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77B8B171-85CE-45D3-8B64-2EABED1F7A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sz="2400" b="1" dirty="0"/>
              <a:t>Valoriser les agents du Conseil Départemental et les remercier pour leur travail quotidien </a:t>
            </a:r>
          </a:p>
          <a:p>
            <a:r>
              <a:rPr lang="fr-FR" sz="2400" b="1" dirty="0"/>
              <a:t>Mettre en avant la culture et la gastronomie espagnole</a:t>
            </a:r>
          </a:p>
          <a:p>
            <a:r>
              <a:rPr lang="fr-FR" sz="2400" b="1" dirty="0"/>
              <a:t>Développer les compétences culturelles et culinaires</a:t>
            </a:r>
          </a:p>
          <a:p>
            <a:r>
              <a:rPr lang="fr-FR" sz="2400" b="1" dirty="0"/>
              <a:t>Encourager la collaboration entre 4</a:t>
            </a:r>
            <a:r>
              <a:rPr lang="fr-FR" sz="2400" b="1" baseline="30000" dirty="0"/>
              <a:t>ème</a:t>
            </a:r>
            <a:r>
              <a:rPr lang="fr-FR" sz="2400" b="1" dirty="0"/>
              <a:t> LCE et les 3</a:t>
            </a:r>
            <a:r>
              <a:rPr lang="fr-FR" sz="2400" b="1" baseline="30000" dirty="0"/>
              <a:t>ème</a:t>
            </a:r>
            <a:r>
              <a:rPr lang="fr-FR" sz="2400" b="1" dirty="0"/>
              <a:t> SEGPA au travers de la réalisation d’un projet concret </a:t>
            </a:r>
          </a:p>
          <a:p>
            <a:r>
              <a:rPr lang="fr-FR" sz="2400" b="1" dirty="0"/>
              <a:t>Offrir une première expérience professionnelle aux élèves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827714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4FBE4475-8D9D-4778-804A-AF8738E3AC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Et </a:t>
            </a:r>
            <a:r>
              <a:rPr lang="es-ES" dirty="0" err="1"/>
              <a:t>au</a:t>
            </a:r>
            <a:r>
              <a:rPr lang="es-ES" dirty="0"/>
              <a:t> final : </a:t>
            </a:r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xmlns="" id="{CA2BB447-4A89-48E6-935C-8EEFD74584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2355" y="2690336"/>
            <a:ext cx="4883645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altLang="fr-F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Collaboration 3</a:t>
            </a:r>
            <a:r>
              <a:rPr kumimoji="0" lang="fr-FR" altLang="fr-FR" sz="1800" b="0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ème</a:t>
            </a:r>
            <a:r>
              <a:rPr kumimoji="0" lang="fr-FR" altLang="fr-F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SEGPA / 4</a:t>
            </a:r>
            <a:r>
              <a:rPr kumimoji="0" lang="fr-FR" altLang="fr-FR" sz="1800" b="0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ème</a:t>
            </a:r>
            <a:r>
              <a:rPr kumimoji="0" lang="fr-FR" altLang="fr-F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LCE réussie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altLang="fr-F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Compétences professionnelles développées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fr-FR" altLang="fr-FR" dirty="0">
                <a:latin typeface="Arial" panose="020B0604020202020204" pitchFamily="34" charset="0"/>
              </a:rPr>
              <a:t>Agents régalés 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050" name="Picture 2" descr="Images de Check mark – Téléchargement gratuit sur Freepik">
            <a:extLst>
              <a:ext uri="{FF2B5EF4-FFF2-40B4-BE49-F238E27FC236}">
                <a16:creationId xmlns:a16="http://schemas.microsoft.com/office/drawing/2014/main" xmlns="" id="{D29E9412-E126-4EFD-9FFA-8A9AE70BF5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8043" y="2301036"/>
            <a:ext cx="2407078" cy="2407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47389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6F5E309E-E922-41E9-A58B-E4173D82C805}"/>
              </a:ext>
            </a:extLst>
          </p:cNvPr>
          <p:cNvSpPr/>
          <p:nvPr/>
        </p:nvSpPr>
        <p:spPr>
          <a:xfrm>
            <a:off x="670561" y="1539240"/>
            <a:ext cx="1098942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/>
              <a:t>Un immense merci à :</a:t>
            </a:r>
            <a:endParaRPr lang="fr-FR" dirty="0"/>
          </a:p>
          <a:p>
            <a:pPr>
              <a:buFont typeface="Arial" panose="020B0604020202020204" pitchFamily="34" charset="0"/>
              <a:buChar char="•"/>
            </a:pPr>
            <a:r>
              <a:rPr lang="fr-FR" b="1" dirty="0"/>
              <a:t>Tous les élèves</a:t>
            </a:r>
            <a:r>
              <a:rPr lang="fr-FR" dirty="0"/>
              <a:t/>
            </a:r>
            <a:br>
              <a:rPr lang="fr-FR" dirty="0"/>
            </a:br>
            <a:r>
              <a:rPr lang="fr-FR" dirty="0"/>
              <a:t>pour leur motivation, leur investissement et leur énergie positive.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b="1" dirty="0"/>
              <a:t>Les élèves LCE de 4e</a:t>
            </a:r>
            <a:r>
              <a:rPr lang="fr-FR" dirty="0"/>
              <a:t/>
            </a:r>
            <a:br>
              <a:rPr lang="fr-FR" dirty="0"/>
            </a:br>
            <a:r>
              <a:rPr lang="fr-FR" dirty="0"/>
              <a:t>pour leur implication constante et leur sérieux tout au long du projet.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b="1" dirty="0"/>
              <a:t>Les élèves de 3e5 (SEGPA)</a:t>
            </a:r>
            <a:r>
              <a:rPr lang="fr-FR" dirty="0"/>
              <a:t/>
            </a:r>
            <a:br>
              <a:rPr lang="fr-FR" dirty="0"/>
            </a:br>
            <a:r>
              <a:rPr lang="fr-FR" dirty="0"/>
              <a:t>pour leur professionnalisme exemplaire, leur rigueur, leur patience et leur excellent état d’esprit.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b="1" dirty="0"/>
              <a:t>Madame Colas</a:t>
            </a:r>
            <a:r>
              <a:rPr lang="fr-FR" dirty="0"/>
              <a:t/>
            </a:r>
            <a:br>
              <a:rPr lang="fr-FR" dirty="0"/>
            </a:br>
            <a:r>
              <a:rPr lang="fr-FR" dirty="0"/>
              <a:t>pour sa pédagogie, sa bienveillance, sa patience et son grand professionnalisme dans l’accompagnement des élèves.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b="1" dirty="0"/>
              <a:t>Le collège Lucie Aubrac</a:t>
            </a:r>
            <a:r>
              <a:rPr lang="fr-FR" dirty="0"/>
              <a:t/>
            </a:r>
            <a:br>
              <a:rPr lang="fr-FR" dirty="0"/>
            </a:br>
            <a:r>
              <a:rPr lang="fr-FR" dirty="0"/>
              <a:t>pour avoir permis la réalisation de cette action valorisante et formatrice.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b="1" dirty="0"/>
              <a:t>Les agents du Conseil Départemental</a:t>
            </a:r>
            <a:r>
              <a:rPr lang="fr-FR" dirty="0"/>
              <a:t/>
            </a:r>
            <a:br>
              <a:rPr lang="fr-FR" dirty="0"/>
            </a:br>
            <a:r>
              <a:rPr lang="fr-FR" dirty="0"/>
              <a:t>pour leur bonne humeur, leur disponibilité et les nombreux compliments chaleureux adressés aux élèves.</a:t>
            </a:r>
          </a:p>
          <a:p>
            <a:pPr>
              <a:buFont typeface="Arial" panose="020B0604020202020204" pitchFamily="34" charset="0"/>
              <a:buChar char="•"/>
            </a:pPr>
            <a:endParaRPr lang="fr-FR" dirty="0"/>
          </a:p>
          <a:p>
            <a:pPr algn="r"/>
            <a:r>
              <a:rPr lang="fr-FR" i="1" dirty="0"/>
              <a:t>Mme Marie BERLEM – </a:t>
            </a:r>
            <a:r>
              <a:rPr lang="fr-FR" i="1"/>
              <a:t>enseignante d’espagnol au  </a:t>
            </a:r>
            <a:r>
              <a:rPr lang="fr-FR" i="1" dirty="0"/>
              <a:t>collège Lucie Aubrac</a:t>
            </a:r>
          </a:p>
        </p:txBody>
      </p:sp>
      <p:pic>
        <p:nvPicPr>
          <p:cNvPr id="3076" name="Picture 4" descr="Gracias - Images et vidéos libres de droits | Adobe Stock">
            <a:extLst>
              <a:ext uri="{FF2B5EF4-FFF2-40B4-BE49-F238E27FC236}">
                <a16:creationId xmlns:a16="http://schemas.microsoft.com/office/drawing/2014/main" xmlns="" id="{4E8C2903-DB40-4199-B43B-6D4EACF796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667" y="782002"/>
            <a:ext cx="3028950" cy="151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23896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E6D5F1E8-2CEA-45EE-BC4E-870B611DDF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/>
              <a:t>Une matinée </a:t>
            </a:r>
            <a:r>
              <a:rPr lang="es-ES" b="1" dirty="0" err="1"/>
              <a:t>riche</a:t>
            </a:r>
            <a:r>
              <a:rPr lang="es-ES" b="1" dirty="0"/>
              <a:t> en </a:t>
            </a:r>
            <a:r>
              <a:rPr lang="es-ES" b="1" dirty="0" err="1"/>
              <a:t>émotions</a:t>
            </a:r>
            <a:r>
              <a:rPr lang="es-ES" b="1" dirty="0"/>
              <a:t> et en </a:t>
            </a:r>
            <a:r>
              <a:rPr lang="es-ES" b="1" dirty="0" err="1"/>
              <a:t>action</a:t>
            </a:r>
            <a:r>
              <a:rPr lang="es-ES" b="1" dirty="0"/>
              <a:t> !!!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xmlns="" id="{5DE2C162-B630-48D5-9086-0BF31F683655}"/>
              </a:ext>
            </a:extLst>
          </p:cNvPr>
          <p:cNvSpPr>
            <a:spLocks noGrp="1"/>
          </p:cNvSpPr>
          <p:nvPr>
            <p:ph type="body" sz="half" idx="13"/>
          </p:nvPr>
        </p:nvSpPr>
        <p:spPr>
          <a:xfrm>
            <a:off x="2029072" y="5016551"/>
            <a:ext cx="7725772" cy="342174"/>
          </a:xfrm>
        </p:spPr>
        <p:txBody>
          <a:bodyPr>
            <a:noAutofit/>
          </a:bodyPr>
          <a:lstStyle/>
          <a:p>
            <a:r>
              <a:rPr lang="es-ES" sz="2800" b="1" dirty="0" err="1"/>
              <a:t>Suivez</a:t>
            </a:r>
            <a:r>
              <a:rPr lang="es-ES" sz="2800" b="1" dirty="0"/>
              <a:t> le </a:t>
            </a:r>
            <a:r>
              <a:rPr lang="es-ES" sz="2800" b="1" dirty="0" err="1"/>
              <a:t>déroulé</a:t>
            </a:r>
            <a:r>
              <a:rPr lang="es-ES" sz="2800" b="1" dirty="0"/>
              <a:t> de </a:t>
            </a:r>
            <a:r>
              <a:rPr lang="es-ES" sz="2800" b="1" dirty="0" err="1"/>
              <a:t>cette</a:t>
            </a:r>
            <a:r>
              <a:rPr lang="es-ES" sz="2800" b="1" dirty="0"/>
              <a:t> matinée, </a:t>
            </a:r>
            <a:r>
              <a:rPr lang="es-ES" sz="2800" b="1" dirty="0" err="1"/>
              <a:t>point</a:t>
            </a:r>
            <a:r>
              <a:rPr lang="es-ES" sz="2800" b="1" dirty="0"/>
              <a:t> </a:t>
            </a:r>
            <a:r>
              <a:rPr lang="es-ES" sz="2800" b="1" dirty="0" err="1"/>
              <a:t>d’orgue</a:t>
            </a:r>
            <a:r>
              <a:rPr lang="es-ES" sz="2800" b="1" dirty="0"/>
              <a:t> de la </a:t>
            </a:r>
            <a:r>
              <a:rPr lang="es-ES" sz="2800" b="1" dirty="0" err="1"/>
              <a:t>séquence</a:t>
            </a:r>
            <a:r>
              <a:rPr lang="es-ES" sz="2800" b="1" dirty="0"/>
              <a:t> </a:t>
            </a:r>
            <a:r>
              <a:rPr lang="es-ES" sz="2800" b="1" dirty="0" err="1"/>
              <a:t>pédagogique</a:t>
            </a:r>
            <a:r>
              <a:rPr lang="es-ES" sz="2800" b="1" dirty="0"/>
              <a:t> de LCE </a:t>
            </a:r>
            <a:r>
              <a:rPr lang="es-ES" sz="2800" b="1" dirty="0" err="1"/>
              <a:t>Espagnol</a:t>
            </a:r>
            <a:r>
              <a:rPr lang="es-ES" sz="2800" b="1" dirty="0"/>
              <a:t> sur la </a:t>
            </a:r>
            <a:r>
              <a:rPr lang="es-ES" sz="2800" b="1" dirty="0" err="1"/>
              <a:t>gastronomie</a:t>
            </a:r>
            <a:r>
              <a:rPr lang="es-ES" sz="2800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660839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xmlns="" id="{0077A23F-05BE-40BA-A199-F3F0C85C46B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405" t="3563" r="18597" b="13450"/>
          <a:stretch/>
        </p:blipFill>
        <p:spPr>
          <a:xfrm>
            <a:off x="1640378" y="1534438"/>
            <a:ext cx="7825047" cy="45172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xmlns="" id="{264F1965-D1F7-4399-8E17-F7B74D421CFA}"/>
              </a:ext>
            </a:extLst>
          </p:cNvPr>
          <p:cNvSpPr txBox="1"/>
          <p:nvPr/>
        </p:nvSpPr>
        <p:spPr>
          <a:xfrm>
            <a:off x="2155767" y="665018"/>
            <a:ext cx="46274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400" b="1" dirty="0"/>
              <a:t>LE MENU </a:t>
            </a:r>
          </a:p>
        </p:txBody>
      </p:sp>
    </p:spTree>
    <p:extLst>
      <p:ext uri="{BB962C8B-B14F-4D97-AF65-F5344CB8AC3E}">
        <p14:creationId xmlns:p14="http://schemas.microsoft.com/office/powerpoint/2010/main" val="6080030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F1D15938-6BFB-40CC-B571-0DAE7BFFA5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Briefing hygiène &amp; sécurité</a:t>
            </a:r>
            <a:endParaRPr lang="es-ES" dirty="0"/>
          </a:p>
        </p:txBody>
      </p:sp>
      <p:pic>
        <p:nvPicPr>
          <p:cNvPr id="6" name="Espace réservé du contenu 5">
            <a:extLst>
              <a:ext uri="{FF2B5EF4-FFF2-40B4-BE49-F238E27FC236}">
                <a16:creationId xmlns:a16="http://schemas.microsoft.com/office/drawing/2014/main" xmlns="" id="{09C032E3-1514-41C3-8480-38DEE7C684F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9541" y="1917486"/>
            <a:ext cx="5575069" cy="41813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xmlns="" id="{6E977A78-1EC6-4104-9C02-776D8130E313}"/>
              </a:ext>
            </a:extLst>
          </p:cNvPr>
          <p:cNvSpPr txBox="1"/>
          <p:nvPr/>
        </p:nvSpPr>
        <p:spPr>
          <a:xfrm>
            <a:off x="7553497" y="2865120"/>
            <a:ext cx="417298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Briefing au restaurant pédagogique</a:t>
            </a:r>
          </a:p>
          <a:p>
            <a:endParaRPr lang="fr-FR" dirty="0"/>
          </a:p>
          <a:p>
            <a:r>
              <a:rPr lang="fr-FR" dirty="0"/>
              <a:t>Présentation des règles d’hygiène et de sécurité</a:t>
            </a:r>
          </a:p>
          <a:p>
            <a:endParaRPr lang="fr-FR" dirty="0"/>
          </a:p>
          <a:p>
            <a:r>
              <a:rPr lang="fr-FR" dirty="0"/>
              <a:t>Organisation du déroulement de la matinée</a:t>
            </a:r>
          </a:p>
          <a:p>
            <a:endParaRPr lang="fr-FR" dirty="0"/>
          </a:p>
          <a:p>
            <a:r>
              <a:rPr lang="fr-FR" dirty="0"/>
              <a:t>Encadrement par Mme Collas et Mme </a:t>
            </a:r>
            <a:r>
              <a:rPr lang="fr-FR" dirty="0" err="1"/>
              <a:t>Berlem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906391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21EB4574-4DB9-4632-9678-5450F5D556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Salle aménagée : penser à tout </a:t>
            </a:r>
            <a:endParaRPr lang="es-ES" dirty="0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xmlns="" id="{E118A7D7-B862-4E92-BC53-B7EB4DCA12F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19404" y="2168254"/>
            <a:ext cx="5630463" cy="42228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xmlns="" id="{77FCF21B-C0E2-44CD-9451-96DF523FA5EC}"/>
              </a:ext>
            </a:extLst>
          </p:cNvPr>
          <p:cNvSpPr txBox="1"/>
          <p:nvPr/>
        </p:nvSpPr>
        <p:spPr>
          <a:xfrm>
            <a:off x="831273" y="2715491"/>
            <a:ext cx="412865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Le foyer transformé en espace buffet</a:t>
            </a:r>
          </a:p>
          <a:p>
            <a:endParaRPr lang="fr-FR" dirty="0"/>
          </a:p>
          <a:p>
            <a:r>
              <a:rPr lang="fr-FR" dirty="0"/>
              <a:t>Mise en place du mobilier</a:t>
            </a:r>
          </a:p>
          <a:p>
            <a:endParaRPr lang="fr-FR" dirty="0"/>
          </a:p>
          <a:p>
            <a:r>
              <a:rPr lang="fr-FR" dirty="0"/>
              <a:t>Préparation d’une ambiance chaleureuse</a:t>
            </a:r>
          </a:p>
          <a:p>
            <a:endParaRPr lang="fr-FR" dirty="0"/>
          </a:p>
          <a:p>
            <a:r>
              <a:rPr lang="fr-FR" dirty="0"/>
              <a:t>Anticipation du service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398648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85EFD9E7-6D4C-499A-961F-3EDD688A93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L’hygiène avant tout !!!</a:t>
            </a:r>
            <a:endParaRPr lang="es-ES" dirty="0"/>
          </a:p>
        </p:txBody>
      </p:sp>
      <p:pic>
        <p:nvPicPr>
          <p:cNvPr id="4" name="Espace réservé du contenu 5">
            <a:extLst>
              <a:ext uri="{FF2B5EF4-FFF2-40B4-BE49-F238E27FC236}">
                <a16:creationId xmlns:a16="http://schemas.microsoft.com/office/drawing/2014/main" xmlns="" id="{7A3B02FA-6E6A-45EE-A8F5-019DD3303F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80962" y="1312160"/>
            <a:ext cx="3843486" cy="51246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xmlns="" id="{18E2D82B-DF81-4DE7-BF3F-0165DA9B6D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250" y="1862050"/>
            <a:ext cx="3314700" cy="4419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xmlns="" id="{827A259F-8B27-49CA-959E-EC207CEF6400}"/>
              </a:ext>
            </a:extLst>
          </p:cNvPr>
          <p:cNvSpPr txBox="1"/>
          <p:nvPr/>
        </p:nvSpPr>
        <p:spPr>
          <a:xfrm>
            <a:off x="4095403" y="3067271"/>
            <a:ext cx="342484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On se retrousse les manches </a:t>
            </a:r>
          </a:p>
          <a:p>
            <a:r>
              <a:rPr lang="fr-FR" dirty="0"/>
              <a:t/>
            </a:r>
            <a:br>
              <a:rPr lang="fr-FR" dirty="0"/>
            </a:br>
            <a:r>
              <a:rPr lang="fr-FR" dirty="0"/>
              <a:t>Blouses, manches retroussées : les bases d’une cuisine professionnelle.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266017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44DEC231-8BF4-4047-9C28-5B3C254B72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Préparation des pommes de terre</a:t>
            </a:r>
            <a:endParaRPr lang="es-ES" dirty="0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xmlns="" id="{40E40D05-A7B6-4981-8C94-65A16379359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17884" y="1860895"/>
            <a:ext cx="3397957" cy="45306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xmlns="" id="{50ADBA63-E4DD-4642-A00E-D8BED248710E}"/>
              </a:ext>
            </a:extLst>
          </p:cNvPr>
          <p:cNvSpPr txBox="1"/>
          <p:nvPr/>
        </p:nvSpPr>
        <p:spPr>
          <a:xfrm>
            <a:off x="5935287" y="3293370"/>
            <a:ext cx="505413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Premiers gestes techniques</a:t>
            </a:r>
          </a:p>
          <a:p>
            <a:endParaRPr lang="fr-FR" dirty="0"/>
          </a:p>
          <a:p>
            <a:r>
              <a:rPr lang="fr-FR" dirty="0"/>
              <a:t>Travail en brigade</a:t>
            </a:r>
          </a:p>
          <a:p>
            <a:endParaRPr lang="fr-FR" dirty="0"/>
          </a:p>
          <a:p>
            <a:r>
              <a:rPr lang="fr-FR" dirty="0"/>
              <a:t>Application et rigueur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869384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705A819E-8D27-422F-8FE2-E4981B9319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Brigade salade ))</a:t>
            </a:r>
            <a:endParaRPr lang="es-ES" dirty="0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xmlns="" id="{F3E848A8-8D7B-48EE-8901-6B18004944D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387245" y="947920"/>
            <a:ext cx="3991192" cy="53215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xmlns="" id="{98E7EAA5-CAC5-41F4-9EC0-74158CC3BFB7}"/>
              </a:ext>
            </a:extLst>
          </p:cNvPr>
          <p:cNvSpPr txBox="1"/>
          <p:nvPr/>
        </p:nvSpPr>
        <p:spPr>
          <a:xfrm>
            <a:off x="4577544" y="2970416"/>
            <a:ext cx="280970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Brigade “salade andalouse”</a:t>
            </a:r>
          </a:p>
          <a:p>
            <a:r>
              <a:rPr lang="fr-FR" dirty="0"/>
              <a:t/>
            </a:r>
            <a:br>
              <a:rPr lang="fr-FR" dirty="0"/>
            </a:br>
            <a:r>
              <a:rPr lang="fr-FR" dirty="0"/>
              <a:t>Organisation, autonomie et précision.</a:t>
            </a:r>
            <a:endParaRPr lang="es-ES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xmlns="" id="{4B5E4FFB-4E09-46CE-97AE-D221D24793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1781694"/>
            <a:ext cx="3632663" cy="48435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042476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lle d’ions">
  <a:themeElements>
    <a:clrScheme name="Ion Boardroom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F1C4790-FE3C-4020-8CA7-00621DA7BB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Salle Ion</Template>
  <TotalTime>6</TotalTime>
  <Words>304</Words>
  <Application>Microsoft Office PowerPoint</Application>
  <PresentationFormat>Grand écran</PresentationFormat>
  <Paragraphs>87</Paragraphs>
  <Slides>21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25" baseType="lpstr">
      <vt:lpstr>Arial</vt:lpstr>
      <vt:lpstr>Century Gothic</vt:lpstr>
      <vt:lpstr>Wingdings 3</vt:lpstr>
      <vt:lpstr>Salle d’ions</vt:lpstr>
      <vt:lpstr>El Bufé español  del 13 de enero de 2026</vt:lpstr>
      <vt:lpstr>Objectifs du projet : </vt:lpstr>
      <vt:lpstr>Une matinée riche en émotions et en action !!!</vt:lpstr>
      <vt:lpstr>Présentation PowerPoint</vt:lpstr>
      <vt:lpstr>Briefing hygiène &amp; sécurité</vt:lpstr>
      <vt:lpstr>Salle aménagée : penser à tout </vt:lpstr>
      <vt:lpstr>L’hygiène avant tout !!!</vt:lpstr>
      <vt:lpstr>Préparation des pommes de terre</vt:lpstr>
      <vt:lpstr>Brigade salade ))</vt:lpstr>
      <vt:lpstr>Salade andalouse</vt:lpstr>
      <vt:lpstr>Brigade Pan con tomate</vt:lpstr>
      <vt:lpstr>Cuisson de la cebolla  (oignon) </vt:lpstr>
      <vt:lpstr>La Tortilla es la reina </vt:lpstr>
      <vt:lpstr>Convoi exceptionnel !!</vt:lpstr>
      <vt:lpstr>Organisation du buffet</vt:lpstr>
      <vt:lpstr>Dressage final</vt:lpstr>
      <vt:lpstr>Sangria sans alcool</vt:lpstr>
      <vt:lpstr>Dégustation</vt:lpstr>
      <vt:lpstr>Toutes les bonnes choses ont une fin  Mission accomplie </vt:lpstr>
      <vt:lpstr>Et au final : 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 Bufé español  del 13 de enero de 2026</dc:title>
  <dc:creator>Jacques Le Thuaut</dc:creator>
  <cp:lastModifiedBy>principal</cp:lastModifiedBy>
  <cp:revision>11</cp:revision>
  <dcterms:created xsi:type="dcterms:W3CDTF">2026-01-13T16:23:50Z</dcterms:created>
  <dcterms:modified xsi:type="dcterms:W3CDTF">2026-01-16T09:58:46Z</dcterms:modified>
</cp:coreProperties>
</file>